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70" r:id="rId3"/>
    <p:sldId id="368" r:id="rId4"/>
    <p:sldId id="369" r:id="rId5"/>
    <p:sldId id="366" r:id="rId6"/>
    <p:sldId id="371" r:id="rId7"/>
    <p:sldId id="372" r:id="rId8"/>
    <p:sldId id="362" r:id="rId9"/>
    <p:sldId id="359" r:id="rId10"/>
    <p:sldId id="315" r:id="rId11"/>
  </p:sldIdLst>
  <p:sldSz cx="9144000" cy="6858000" type="screen4x3"/>
  <p:notesSz cx="6797675" cy="9928225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80340" autoAdjust="0"/>
  </p:normalViewPr>
  <p:slideViewPr>
    <p:cSldViewPr snapToGrid="0" snapToObjects="1">
      <p:cViewPr varScale="1">
        <p:scale>
          <a:sx n="93" d="100"/>
          <a:sy n="93" d="100"/>
        </p:scale>
        <p:origin x="11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735" y="0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A397B384-D74F-445E-9046-4A2584E782EB}" type="datetimeFigureOut">
              <a:rPr lang="lv-LV" smtClean="0"/>
              <a:t>17.11.2015.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817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735" y="9429817"/>
            <a:ext cx="2945339" cy="498408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D12D5C0B-CDED-40F7-BDEE-505F872331B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36999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 defTabSz="94662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 defTabSz="94662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17.11.2015.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3" rIns="92126" bIns="46063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2126" tIns="46063" rIns="92126" bIns="46063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 defTabSz="946622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0"/>
            <a:ext cx="2945660" cy="496412"/>
          </a:xfrm>
          <a:prstGeom prst="rect">
            <a:avLst/>
          </a:prstGeom>
        </p:spPr>
        <p:txBody>
          <a:bodyPr vert="horz" wrap="square" lIns="92126" tIns="46063" rIns="92126" bIns="460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5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184227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344861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8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3242859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9E5BC-A229-4AFF-828B-A941473B429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6697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3404936"/>
            <a:ext cx="7772400" cy="1982073"/>
          </a:xfrm>
        </p:spPr>
        <p:txBody>
          <a:bodyPr>
            <a:normAutofit fontScale="90000"/>
          </a:bodyPr>
          <a:lstStyle/>
          <a:p>
            <a:pPr lvl="1">
              <a:buClr>
                <a:srgbClr val="000000"/>
              </a:buClr>
            </a:pP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Ieguldījumi antropogēno slodzi mazinošā infrastruktūrā </a:t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2000" b="1" dirty="0" err="1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Natura</a:t>
            </a: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2000 teritorijās</a:t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lv-LV" altLang="lv-LV" sz="2000" b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Pasākuma ieviešanas nosacījumi, atbalstāmās darbības, projektu vērtēšanas kritēriji u.c. nosacījumi</a:t>
            </a:r>
            <a:b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/>
            </a:r>
            <a:br>
              <a:rPr lang="lv-LV" altLang="lv-LV" sz="1700" b="1" i="1" dirty="0" smtClean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</a:br>
            <a:r>
              <a:rPr lang="lv-LV" altLang="lv-LV" sz="1800" dirty="0" smtClean="0">
                <a:solidFill>
                  <a:srgbClr val="0262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lv-LV" altLang="lv-LV" sz="1800" dirty="0">
                <a:solidFill>
                  <a:srgbClr val="0262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gada novembris</a:t>
            </a:r>
            <a:r>
              <a:rPr lang="lv-LV" altLang="en-US" sz="1800" dirty="0"/>
              <a:t/>
            </a:r>
            <a:br>
              <a:rPr lang="lv-LV" altLang="en-US" sz="1800" dirty="0"/>
            </a:br>
            <a:endParaRPr lang="lv-LV" altLang="lv-LV" sz="1700" b="1" i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722" y="5524256"/>
            <a:ext cx="3806688" cy="106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278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4721" y="5524255"/>
            <a:ext cx="3896139" cy="108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308113"/>
            <a:ext cx="7018157" cy="1321903"/>
          </a:xfrm>
        </p:spPr>
        <p:txBody>
          <a:bodyPr>
            <a:noAutofit/>
          </a:bodyPr>
          <a:lstStyle/>
          <a:p>
            <a:pPr lvl="1" algn="l"/>
            <a:r>
              <a:rPr lang="lv-LV" alt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 panose="020B0604020202020204" pitchFamily="34" charset="0"/>
              </a:rPr>
              <a:t>SAM 5.4.1. </a:t>
            </a:r>
            <a:r>
              <a:rPr lang="lv-LV" altLang="lv-LV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 panose="020B0604020202020204" pitchFamily="34" charset="0"/>
              </a:rPr>
              <a:t>p</a:t>
            </a:r>
            <a:r>
              <a:rPr lang="lv-LV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asākums </a:t>
            </a:r>
            <a: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5.4.1.1. “Antropogēno slodzi mazinošas infrastruktūras izbūve un rekonstrukcija </a:t>
            </a:r>
            <a:r>
              <a:rPr lang="lv-LV" sz="2000" b="1" dirty="0" err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</a:t>
            </a:r>
            <a: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2000 teritorijās”</a:t>
            </a:r>
            <a:br>
              <a:rPr lang="lv-LV" sz="20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lv-LV" sz="2000" b="1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630017"/>
            <a:ext cx="8681800" cy="5118653"/>
          </a:xfrm>
        </p:spPr>
        <p:txBody>
          <a:bodyPr>
            <a:no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Kāpēc pasākums nepieciešams?</a:t>
            </a:r>
            <a:endParaRPr lang="lv-LV" altLang="lv-LV" sz="1600" b="1" dirty="0">
              <a:solidFill>
                <a:schemeClr val="accent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lv-LV" altLang="lv-LV" sz="1600" dirty="0"/>
              <a:t> </a:t>
            </a:r>
            <a:r>
              <a:rPr lang="lv-LV" altLang="lv-LV" sz="1600" dirty="0" smtClean="0"/>
              <a:t>Jāizpilda ES Bioloģiskās daudzveidības stratēģija – pārtraukt bioloģiskās daudzveidības samazināšanos līdz 2020.gadam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v-LV" altLang="lv-LV" sz="1600" dirty="0" smtClean="0"/>
              <a:t> Vairumam </a:t>
            </a:r>
            <a:r>
              <a:rPr lang="lv-LV" altLang="lv-LV" sz="1600" dirty="0"/>
              <a:t>aizsargājamo sugu, biotopu nav nodrošināts labvēlīgs </a:t>
            </a:r>
            <a:r>
              <a:rPr lang="lv-LV" altLang="lv-LV" sz="1600"/>
              <a:t>aizsardzības </a:t>
            </a:r>
            <a:r>
              <a:rPr lang="lv-LV" altLang="lv-LV" sz="1600" smtClean="0"/>
              <a:t>statuss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lv-LV" altLang="lv-LV" sz="1600" smtClean="0"/>
              <a:t>Tūrisma </a:t>
            </a:r>
            <a:r>
              <a:rPr lang="lv-LV" altLang="lv-LV" sz="1600" dirty="0"/>
              <a:t>spiediens uz </a:t>
            </a:r>
            <a:r>
              <a:rPr lang="lv-LV" altLang="lv-LV" sz="1600" dirty="0" smtClean="0"/>
              <a:t>ĪADT </a:t>
            </a:r>
            <a:r>
              <a:rPr lang="lv-LV" altLang="lv-LV" sz="1600" dirty="0"/>
              <a:t>un </a:t>
            </a:r>
            <a:r>
              <a:rPr lang="lv-LV" altLang="lv-LV" sz="1600" dirty="0" smtClean="0"/>
              <a:t>to dabas vērtībām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</a:t>
            </a:r>
            <a:r>
              <a:rPr lang="lv-LV" altLang="lv-LV" sz="1600" b="1" dirty="0">
                <a:solidFill>
                  <a:schemeClr val="accent1"/>
                </a:solidFill>
              </a:rPr>
              <a:t>ir nepieciešamais iznākums?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sz="1600" dirty="0"/>
              <a:t>dzīvotņu platība, kura saņem atbalstu, lai panāktu labāku aizsardzības pakāpi -</a:t>
            </a:r>
            <a:r>
              <a:rPr lang="lv-LV" sz="1600" b="1" dirty="0"/>
              <a:t>2620 ha (līdz 2018.gadam-2300 ha) </a:t>
            </a:r>
            <a:endParaRPr lang="lv-LV" altLang="lv-LV" sz="1600" b="1" dirty="0">
              <a:solidFill>
                <a:schemeClr val="accent1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ir mērķis?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dirty="0" smtClean="0"/>
              <a:t>Attīstīt ĪADT dabas aizsardzības plānos paredzēto tūrisma infrastruktūru, lai mazinātu a</a:t>
            </a:r>
            <a:r>
              <a:rPr lang="lv-LV" sz="1600" dirty="0" smtClean="0"/>
              <a:t>ugsnes eroziju un </a:t>
            </a:r>
            <a:r>
              <a:rPr lang="lv-LV" sz="1600" dirty="0" err="1" smtClean="0"/>
              <a:t>eitrofo</a:t>
            </a:r>
            <a:r>
              <a:rPr lang="lv-LV" sz="1600" dirty="0" smtClean="0"/>
              <a:t> piesārņojumu, optimizētu apmeklētāju plūsmu un padarītu teritoriju pieejamāku</a:t>
            </a:r>
            <a:endParaRPr lang="lv-LV" sz="1600" dirty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>
                <a:solidFill>
                  <a:schemeClr val="accent1"/>
                </a:solidFill>
              </a:rPr>
              <a:t>Kāds finansējums no ERAF pieejams?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altLang="lv-LV" sz="1600" b="1" dirty="0" smtClean="0"/>
              <a:t>3 400 000 </a:t>
            </a:r>
            <a:r>
              <a:rPr lang="lv-LV" altLang="lv-LV" sz="1600" b="1" dirty="0" err="1" smtClean="0"/>
              <a:t>euro</a:t>
            </a:r>
            <a:r>
              <a:rPr lang="lv-LV" altLang="lv-LV" sz="1600" dirty="0" smtClean="0"/>
              <a:t>, atbalsta likme - 85%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lv-LV" sz="1600" b="1" dirty="0" smtClean="0">
                <a:solidFill>
                  <a:schemeClr val="accent1"/>
                </a:solidFill>
              </a:rPr>
              <a:t>Kā to iegūt?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lv-LV" sz="1600" dirty="0" smtClean="0"/>
              <a:t>Jāpiedalās </a:t>
            </a:r>
            <a:r>
              <a:rPr lang="lv-LV" sz="1600" b="1" dirty="0" smtClean="0"/>
              <a:t>atklātā projektu atlasē 2016.gada vasarā </a:t>
            </a:r>
            <a:r>
              <a:rPr lang="lv-LV" sz="1600" dirty="0" smtClean="0"/>
              <a:t>(viena kārta)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98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337930"/>
            <a:ext cx="7018157" cy="815008"/>
          </a:xfrm>
        </p:spPr>
        <p:txBody>
          <a:bodyPr>
            <a:noAutofit/>
          </a:bodyPr>
          <a:lstStyle/>
          <a:p>
            <a:r>
              <a:rPr lang="lv-LV" altLang="lv-LV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Kas tiks atbalstīts?</a:t>
            </a:r>
            <a:br>
              <a:rPr lang="lv-LV" altLang="lv-LV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v-LV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3083" y="1600200"/>
            <a:ext cx="8465845" cy="4724400"/>
          </a:xfrm>
        </p:spPr>
        <p:txBody>
          <a:bodyPr>
            <a:no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500" dirty="0" smtClean="0"/>
              <a:t>T</a:t>
            </a:r>
            <a:r>
              <a:rPr lang="lv-LV" sz="1600" dirty="0" smtClean="0"/>
              <a:t>ak</a:t>
            </a:r>
            <a:r>
              <a:rPr lang="en-GB" sz="1600" dirty="0"/>
              <a:t>u </a:t>
            </a:r>
            <a:r>
              <a:rPr lang="lv-LV" sz="1600" dirty="0" smtClean="0"/>
              <a:t>maršrutu</a:t>
            </a:r>
            <a:r>
              <a:rPr lang="en-GB" sz="1600" dirty="0" smtClean="0"/>
              <a:t> </a:t>
            </a:r>
            <a:r>
              <a:rPr lang="en-GB" sz="1600" dirty="0" err="1"/>
              <a:t>projektu</a:t>
            </a:r>
            <a:r>
              <a:rPr lang="en-GB" sz="1600" dirty="0"/>
              <a:t> </a:t>
            </a:r>
            <a:r>
              <a:rPr lang="en-GB" sz="1600" dirty="0" err="1"/>
              <a:t>izstrādes</a:t>
            </a:r>
            <a:r>
              <a:rPr lang="en-GB" sz="1600" dirty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B</a:t>
            </a:r>
            <a:r>
              <a:rPr lang="en-GB" sz="1600" dirty="0" err="1" smtClean="0"/>
              <a:t>ūvprojekta</a:t>
            </a:r>
            <a:r>
              <a:rPr lang="en-GB" sz="1600" dirty="0" smtClean="0"/>
              <a:t> </a:t>
            </a:r>
            <a:r>
              <a:rPr lang="en-GB" sz="1600" dirty="0" err="1"/>
              <a:t>izstrādes</a:t>
            </a:r>
            <a:r>
              <a:rPr lang="en-GB" sz="1600" dirty="0"/>
              <a:t> </a:t>
            </a:r>
            <a:r>
              <a:rPr lang="en-GB" sz="1600" dirty="0" err="1" smtClean="0"/>
              <a:t>izmaksas</a:t>
            </a:r>
            <a:r>
              <a:rPr lang="en-GB" sz="1600" dirty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B</a:t>
            </a:r>
            <a:r>
              <a:rPr lang="en-GB" sz="1600" dirty="0" err="1" smtClean="0"/>
              <a:t>ūv</a:t>
            </a:r>
            <a:r>
              <a:rPr lang="lv-LV" sz="1600" dirty="0"/>
              <a:t>niecības</a:t>
            </a:r>
            <a:r>
              <a:rPr lang="en-GB" sz="1600" dirty="0"/>
              <a:t> </a:t>
            </a:r>
            <a:r>
              <a:rPr lang="lv-LV" sz="1600" dirty="0"/>
              <a:t>un </a:t>
            </a:r>
            <a:r>
              <a:rPr lang="lv-LV" sz="1600" dirty="0" smtClean="0"/>
              <a:t>rekonstrukcijas (torņi, laipas, skatu platformas, stāvlaukumi u.c.)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A</a:t>
            </a:r>
            <a:r>
              <a:rPr lang="en-GB" sz="1600" dirty="0" err="1" smtClean="0"/>
              <a:t>utoruzraudzības</a:t>
            </a:r>
            <a:r>
              <a:rPr lang="en-GB" sz="1600" dirty="0" smtClean="0"/>
              <a:t> </a:t>
            </a:r>
            <a:r>
              <a:rPr lang="en-GB" sz="1600" dirty="0" err="1" smtClean="0"/>
              <a:t>izmaksas</a:t>
            </a:r>
            <a:r>
              <a:rPr lang="en-GB" sz="1600" dirty="0" smtClean="0"/>
              <a:t>;</a:t>
            </a:r>
            <a:endParaRPr lang="lv-LV" sz="1600" dirty="0" smtClean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 smtClean="0"/>
              <a:t>B</a:t>
            </a:r>
            <a:r>
              <a:rPr lang="en-GB" sz="1600" dirty="0" err="1" smtClean="0"/>
              <a:t>ūvuzraudzības</a:t>
            </a:r>
            <a:r>
              <a:rPr lang="en-GB" sz="1600" dirty="0" smtClean="0"/>
              <a:t> </a:t>
            </a:r>
            <a:r>
              <a:rPr lang="en-GB" sz="1600" dirty="0" err="1"/>
              <a:t>izmaksas</a:t>
            </a:r>
            <a:r>
              <a:rPr lang="en-GB" sz="1600" dirty="0"/>
              <a:t>;</a:t>
            </a:r>
            <a:endParaRPr lang="lv-LV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1600" dirty="0"/>
              <a:t>Pakalpojumu, kas saitīti ar taku maršrutu, labiekārtojuma izveidi, </a:t>
            </a:r>
            <a:r>
              <a:rPr lang="lv-LV" sz="1600" dirty="0" smtClean="0"/>
              <a:t>izmaksas, </a:t>
            </a:r>
            <a:endParaRPr lang="en-GB" sz="1600" dirty="0"/>
          </a:p>
          <a:p>
            <a:pPr marL="266700">
              <a:spcAft>
                <a:spcPts val="600"/>
              </a:spcAft>
              <a:tabLst>
                <a:tab pos="266700" algn="l"/>
              </a:tabLst>
            </a:pPr>
            <a:r>
              <a:rPr lang="lv-LV" sz="1600" dirty="0" smtClean="0"/>
              <a:t>t.sk.</a:t>
            </a:r>
            <a:r>
              <a:rPr lang="en-GB" sz="1600" dirty="0" smtClean="0"/>
              <a:t> </a:t>
            </a:r>
            <a:r>
              <a:rPr lang="en-GB" sz="1600" dirty="0" err="1"/>
              <a:t>informācijas</a:t>
            </a:r>
            <a:r>
              <a:rPr lang="en-GB" sz="1600" dirty="0"/>
              <a:t> </a:t>
            </a:r>
            <a:r>
              <a:rPr lang="en-GB" sz="1600" dirty="0" err="1"/>
              <a:t>stendu</a:t>
            </a:r>
            <a:r>
              <a:rPr lang="en-GB" sz="1600" dirty="0"/>
              <a:t>, </a:t>
            </a:r>
            <a:r>
              <a:rPr lang="en-GB" sz="1600" dirty="0" err="1"/>
              <a:t>norāžu</a:t>
            </a:r>
            <a:r>
              <a:rPr lang="en-GB" sz="1600" dirty="0"/>
              <a:t> </a:t>
            </a:r>
            <a:r>
              <a:rPr lang="en-GB" sz="1600" dirty="0" err="1" smtClean="0"/>
              <a:t>izgatavošanas</a:t>
            </a:r>
            <a:r>
              <a:rPr lang="lv-LV" sz="1600" dirty="0" smtClean="0"/>
              <a:t> </a:t>
            </a:r>
            <a:r>
              <a:rPr lang="en-GB" sz="1600" dirty="0"/>
              <a:t>un </a:t>
            </a:r>
            <a:r>
              <a:rPr lang="en-GB" sz="1600" dirty="0" err="1"/>
              <a:t>uzstādīšanas</a:t>
            </a:r>
            <a:r>
              <a:rPr lang="en-GB" sz="1600" dirty="0"/>
              <a:t> </a:t>
            </a:r>
            <a:r>
              <a:rPr lang="en-GB" sz="1600" dirty="0" err="1" smtClean="0"/>
              <a:t>izmaksas</a:t>
            </a:r>
            <a:r>
              <a:rPr lang="lv-LV" sz="1600" dirty="0" smtClean="0"/>
              <a:t>, stendu maketu izgatavošana, taku seguma ieklāšana, infrastruktūras elementu iegāde</a:t>
            </a:r>
            <a:r>
              <a:rPr lang="en-GB" sz="1600" dirty="0" smtClean="0"/>
              <a:t>;</a:t>
            </a:r>
            <a:endParaRPr lang="en-GB" sz="1600" dirty="0"/>
          </a:p>
          <a:p>
            <a:pPr algn="just">
              <a:spcBef>
                <a:spcPts val="0"/>
              </a:spcBef>
              <a:spcAft>
                <a:spcPts val="300"/>
              </a:spcAft>
            </a:pPr>
            <a:endParaRPr lang="lv-LV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5" name="Picture 4" descr="torni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84" y="4924424"/>
            <a:ext cx="2072317" cy="1552575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daba.gov.lv/upload/Image/Turisms/DT_Daugenu_ta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332" y="4924424"/>
            <a:ext cx="2182778" cy="1552576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://www.daba.gov.lv/upload/Image/Turisms/DT_Slitere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17" y="4924424"/>
            <a:ext cx="2440910" cy="1552576"/>
          </a:xfrm>
          <a:prstGeom prst="rect">
            <a:avLst/>
          </a:prstGeom>
          <a:noFill/>
          <a:ln w="44450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128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771" y="195072"/>
            <a:ext cx="7018157" cy="928050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chemeClr val="accent1"/>
                </a:solidFill>
              </a:rPr>
              <a:t>Vai mana pašvaldība var piedalīties projektu konkursā?</a:t>
            </a:r>
            <a:br>
              <a:rPr lang="lv-LV" dirty="0">
                <a:solidFill>
                  <a:schemeClr val="accent1"/>
                </a:solidFill>
              </a:rPr>
            </a:br>
            <a:endParaRPr lang="lv-LV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3" name="Down Arrow Callout 2"/>
          <p:cNvSpPr/>
          <p:nvPr/>
        </p:nvSpPr>
        <p:spPr>
          <a:xfrm>
            <a:off x="2385394" y="4045226"/>
            <a:ext cx="3150704" cy="135172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Dabas aizsardzības plānā ir paredzēta infrastruktūras izveide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65514" y="2773017"/>
            <a:ext cx="3170583" cy="1272209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b="1" dirty="0" smtClean="0"/>
              <a:t>Ir izstrādāts un ir spēkā esošs dabas aizsardzības plāns</a:t>
            </a:r>
            <a:endParaRPr lang="en-GB" sz="1600" b="1" dirty="0"/>
          </a:p>
        </p:txBody>
      </p:sp>
      <p:sp>
        <p:nvSpPr>
          <p:cNvPr id="10" name="Down Arrow Callout 9"/>
          <p:cNvSpPr/>
          <p:nvPr/>
        </p:nvSpPr>
        <p:spPr>
          <a:xfrm>
            <a:off x="2365514" y="1470991"/>
            <a:ext cx="3170584" cy="129208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Pašvaldības administratīvajā teritorijā atrodas </a:t>
            </a:r>
            <a:r>
              <a:rPr lang="lv-LV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Natura</a:t>
            </a:r>
            <a:r>
              <a:rPr lang="lv-LV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2000</a:t>
            </a:r>
            <a:endParaRPr lang="en-GB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85394" y="5416827"/>
            <a:ext cx="3150703" cy="9077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Ir iespējams izpildīt konkursa nosacījumus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5595730" y="3250096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70375" y="3400972"/>
            <a:ext cx="1943952" cy="992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Iespēja prasīt plāna pagarināšanu DAP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1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7753"/>
          </a:xfrm>
        </p:spPr>
        <p:txBody>
          <a:bodyPr/>
          <a:lstStyle/>
          <a:p>
            <a:r>
              <a:rPr lang="lv-LV" sz="24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ĪADT dabas aizsardzības plānu izstrādes statuss</a:t>
            </a:r>
            <a:endParaRPr lang="lv-LV" sz="2400" b="1" i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10" y="1129473"/>
            <a:ext cx="7919180" cy="5655364"/>
          </a:xfrm>
        </p:spPr>
      </p:pic>
    </p:spTree>
    <p:extLst>
      <p:ext uri="{BB962C8B-B14F-4D97-AF65-F5344CB8AC3E}">
        <p14:creationId xmlns:p14="http://schemas.microsoft.com/office/powerpoint/2010/main" val="415165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4235" y="357809"/>
            <a:ext cx="6374693" cy="775251"/>
          </a:xfrm>
        </p:spPr>
        <p:txBody>
          <a:bodyPr>
            <a:normAutofit/>
          </a:bodyPr>
          <a:lstStyle/>
          <a:p>
            <a:r>
              <a:rPr lang="lv-LV" sz="3200" dirty="0" smtClean="0">
                <a:solidFill>
                  <a:schemeClr val="accent1"/>
                </a:solidFill>
              </a:rPr>
              <a:t>Kādi nosacījumi jāievēro?</a:t>
            </a:r>
            <a:endParaRPr lang="lv-LV" sz="32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752600"/>
            <a:ext cx="8681800" cy="4876800"/>
          </a:xfrm>
        </p:spPr>
        <p:txBody>
          <a:bodyPr>
            <a:noAutofit/>
          </a:bodyPr>
          <a:lstStyle/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 ERAF finansējuma apjoms 10 000 – 300 000 </a:t>
            </a:r>
            <a:r>
              <a:rPr lang="lv-LV" sz="1800" dirty="0" err="1" smtClean="0"/>
              <a:t>euro</a:t>
            </a:r>
            <a:endParaRPr lang="lv-LV" sz="1800" dirty="0" smtClean="0"/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 beigu termiņš - 2018.gada beigas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Kompleksa pieeja projekta aktivitāšu realizācijai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Nokārtotas līgumiskās attiecības ar zemes </a:t>
            </a:r>
            <a:r>
              <a:rPr lang="lv-LV" sz="1800" dirty="0" err="1" smtClean="0"/>
              <a:t>īpašnieku(iem</a:t>
            </a:r>
            <a:r>
              <a:rPr lang="lv-LV" sz="1800" dirty="0" smtClean="0"/>
              <a:t>) ilgtermiņā (&gt;10 gadi)</a:t>
            </a:r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pasākumu atbilstība </a:t>
            </a:r>
            <a:r>
              <a:rPr lang="lv-LV" sz="1800" dirty="0"/>
              <a:t>dabas aizsardzības </a:t>
            </a:r>
            <a:r>
              <a:rPr lang="lv-LV" sz="1800" dirty="0" smtClean="0"/>
              <a:t>plānam (izziņu no DAP)</a:t>
            </a:r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ievērots DAP izstrādātais infrastruktūras vienotais stils</a:t>
            </a:r>
            <a:endParaRPr lang="en-GB" sz="1800" dirty="0"/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Projekts sniedz ieguldījumu </a:t>
            </a:r>
            <a:r>
              <a:rPr lang="lv-LV" sz="1800" dirty="0"/>
              <a:t>iznākuma rādītāja </a:t>
            </a:r>
            <a:r>
              <a:rPr lang="lv-LV" sz="1800" dirty="0" smtClean="0"/>
              <a:t>sasniegšanā (izziņa no DAP)</a:t>
            </a:r>
          </a:p>
          <a:p>
            <a:pPr marL="36000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pierādīta projekta rezultāta uzturēšana – ilgtspējas nodrošināšana (plāns </a:t>
            </a:r>
            <a:r>
              <a:rPr lang="lv-LV" sz="1800" dirty="0"/>
              <a:t>projekta </a:t>
            </a:r>
            <a:r>
              <a:rPr lang="lv-LV" sz="1800" dirty="0" smtClean="0"/>
              <a:t>iesniegumam pielikumā) </a:t>
            </a:r>
            <a:endParaRPr lang="en-GB" sz="1800" dirty="0"/>
          </a:p>
          <a:p>
            <a:pPr marL="3600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1800" dirty="0" smtClean="0"/>
              <a:t>projekta vadības personāls atbilst kritērijos noteiktām prasībām </a:t>
            </a:r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veikta  </a:t>
            </a:r>
            <a:r>
              <a:rPr lang="lv-LV" sz="1800" dirty="0"/>
              <a:t>projekta ienākumu – izdevumu </a:t>
            </a:r>
            <a:r>
              <a:rPr lang="lv-LV" sz="1800" dirty="0" smtClean="0"/>
              <a:t>analīze, ja tiek plānoti ieņēmumi</a:t>
            </a:r>
            <a:endParaRPr lang="lv-LV" sz="1800" dirty="0"/>
          </a:p>
          <a:p>
            <a:pPr marL="36000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lv-LV" sz="1500" b="1" dirty="0" smtClean="0">
              <a:solidFill>
                <a:schemeClr val="accent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5896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4723" y="195071"/>
            <a:ext cx="6454206" cy="937989"/>
          </a:xfrm>
        </p:spPr>
        <p:txBody>
          <a:bodyPr>
            <a:normAutofit fontScale="90000"/>
          </a:bodyPr>
          <a:lstStyle/>
          <a:p>
            <a:r>
              <a:rPr lang="lv-LV" sz="3200" dirty="0" smtClean="0">
                <a:solidFill>
                  <a:schemeClr val="accent1"/>
                </a:solidFill>
              </a:rPr>
              <a:t>Kā iegūt augstāku punktu skaitu projektu iesniegumu vērtēšanā?</a:t>
            </a:r>
            <a:endParaRPr lang="lv-LV" sz="3200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67128" y="1918252"/>
            <a:ext cx="8681800" cy="4711148"/>
          </a:xfrm>
        </p:spPr>
        <p:txBody>
          <a:bodyPr>
            <a:noAutofit/>
          </a:bodyPr>
          <a:lstStyle/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Projektam augstāka gatavības pakāpe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Lielāka ietekme uz iznākuma rādītāja sasniegšanu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Papildus tiek pierādīta pozitīva ietekme uz tautsaimniecību</a:t>
            </a:r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lv-LV" sz="1800" dirty="0" smtClean="0"/>
              <a:t>Lielāks plānotās </a:t>
            </a:r>
            <a:r>
              <a:rPr lang="lv-LV" sz="1800" dirty="0"/>
              <a:t>infrastruktūras kalpošanas ilgums </a:t>
            </a:r>
            <a:endParaRPr lang="lv-LV" sz="1800" dirty="0" smtClean="0"/>
          </a:p>
          <a:p>
            <a:pPr marL="285750" indent="-285750" algn="just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lv-LV" sz="2800" b="1" dirty="0" smtClean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8414327" y="6324600"/>
            <a:ext cx="424873" cy="304800"/>
          </a:xfrm>
        </p:spPr>
        <p:txBody>
          <a:bodyPr/>
          <a:lstStyle/>
          <a:p>
            <a:fld id="{031638D6-9A3B-4376-B4E3-B5F4B106986B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5" name="Picture 4" descr="http://www.daba.gov.lv/upload/Image/Turisms/DT_Limbazu_Lielezer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3" y="3828637"/>
            <a:ext cx="3540013" cy="249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www.daba.gov.lv/upload/Image/Turisms_Latgale/TORN_L-Liepukaln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385" y="3828637"/>
            <a:ext cx="3716833" cy="2524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8573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Slide Number Placeholder 6"/>
          <p:cNvSpPr>
            <a:spLocks noGrp="1"/>
          </p:cNvSpPr>
          <p:nvPr>
            <p:ph type="sldNum" sz="quarter" idx="13"/>
          </p:nvPr>
        </p:nvSpPr>
        <p:spPr bwMode="auto">
          <a:xfrm>
            <a:off x="8738018" y="6553200"/>
            <a:ext cx="453189" cy="304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4FED922-DB03-4B62-A432-88E37973744A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367748" y="1223320"/>
            <a:ext cx="8596865" cy="15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3663" indent="-93663">
              <a:buClr>
                <a:srgbClr val="000000"/>
              </a:buClr>
              <a:defRPr/>
            </a:pPr>
            <a:r>
              <a:rPr lang="lv-LV" altLang="lv-LV" sz="1600" b="1" dirty="0" smtClean="0">
                <a:solidFill>
                  <a:srgbClr val="0062AC"/>
                </a:solidFill>
                <a:latin typeface="Arial" charset="0"/>
                <a:cs typeface="Arial" charset="0"/>
              </a:rPr>
              <a:t>			</a:t>
            </a:r>
          </a:p>
          <a:p>
            <a:pPr marL="93663" indent="-93663">
              <a:buClr>
                <a:srgbClr val="000000"/>
              </a:buClr>
              <a:defRPr/>
            </a:pPr>
            <a:endParaRPr lang="lv-LV" altLang="lv-LV" sz="1600" b="1" dirty="0">
              <a:solidFill>
                <a:srgbClr val="0062AC"/>
              </a:solidFill>
              <a:latin typeface="Arial" charset="0"/>
            </a:endParaRPr>
          </a:p>
          <a:p>
            <a:pPr marL="93663" indent="-93663">
              <a:buClr>
                <a:srgbClr val="000000"/>
              </a:buClr>
              <a:defRPr/>
            </a:pPr>
            <a:r>
              <a:rPr lang="lv-LV" altLang="lv-LV" sz="1500" b="1" dirty="0" smtClean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Aktuālais </a:t>
            </a:r>
            <a:r>
              <a:rPr lang="lv-LV" altLang="lv-LV" sz="1500" b="1" dirty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statuss:</a:t>
            </a:r>
          </a:p>
          <a:p>
            <a:pPr>
              <a:spcAft>
                <a:spcPts val="600"/>
              </a:spcAft>
              <a:defRPr/>
            </a:pPr>
            <a:r>
              <a:rPr lang="lv-LV" altLang="lv-LV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Notiek </a:t>
            </a:r>
            <a:r>
              <a:rPr lang="lv-LV" altLang="lv-LV" sz="15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darbs pie SAM sākotnējā novērtējuma </a:t>
            </a:r>
            <a:r>
              <a:rPr lang="lv-LV" altLang="lv-LV" sz="15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pasākuma projektu vērtēšanas kritēriju izstrādes</a:t>
            </a:r>
            <a:endParaRPr lang="lv-LV" altLang="lv-LV" sz="15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indent="-93663">
              <a:spcBef>
                <a:spcPts val="600"/>
              </a:spcBef>
              <a:spcAft>
                <a:spcPts val="600"/>
              </a:spcAft>
              <a:defRPr/>
            </a:pPr>
            <a:r>
              <a:rPr lang="lv-LV" altLang="lv-LV" sz="1500" b="1" dirty="0">
                <a:solidFill>
                  <a:srgbClr val="0062A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Laika grafiks:</a:t>
            </a:r>
            <a:endParaRPr lang="lv-LV" altLang="lv-LV" sz="15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975349"/>
              </p:ext>
            </p:extLst>
          </p:nvPr>
        </p:nvGraphicFramePr>
        <p:xfrm>
          <a:off x="438150" y="2885080"/>
          <a:ext cx="7639050" cy="3292361"/>
        </p:xfrm>
        <a:graphic>
          <a:graphicData uri="http://schemas.openxmlformats.org/drawingml/2006/table">
            <a:tbl>
              <a:tblPr/>
              <a:tblGrid>
                <a:gridCol w="5107005"/>
                <a:gridCol w="2532045"/>
              </a:tblGrid>
              <a:tr h="5988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Plānotie termiņi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25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Sākotnējā novērtējuma un kartējuma izstrāde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r>
                        <a:rPr lang="en-GB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.2015.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12.2015.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SAM atlases kritēriju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apstiprināšana UK 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04.2015</a:t>
                      </a: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MK noteikumu apstiprināšana MK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05.2016.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00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b="1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</a:t>
                      </a:r>
                      <a:r>
                        <a:rPr lang="lv-LV" altLang="lv-LV" sz="1600" b="1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sagatavošana </a:t>
                      </a:r>
                      <a:endParaRPr lang="lv-LV" altLang="lv-LV" sz="1600" b="1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4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(atlases izsludināšana </a:t>
                      </a:r>
                      <a:r>
                        <a:rPr lang="lv-LV" altLang="lv-LV" sz="14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 iesniegumu sagatavošana)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II, III</a:t>
                      </a:r>
                      <a:r>
                        <a:rPr lang="lv-LV" altLang="lv-LV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cet.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08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b="1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iesniegumu iesniegšana &amp; vērtēšana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IV</a:t>
                      </a:r>
                      <a:r>
                        <a:rPr lang="lv-LV" altLang="lv-LV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cet.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52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Projektu īstenošanas uzsākšana </a:t>
                      </a:r>
                    </a:p>
                  </a:txBody>
                  <a:tcPr marL="64540" marR="64540" marT="32264" marB="3226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altLang="lv-LV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2016.gada nogale</a:t>
                      </a:r>
                      <a:endParaRPr lang="lv-LV" altLang="lv-LV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540" marR="64540" marT="32264" marB="32264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288234"/>
            <a:ext cx="8820150" cy="69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lv-LV" altLang="lv-LV" sz="3200" b="1" dirty="0" smtClean="0">
                <a:solidFill>
                  <a:srgbClr val="02529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Turpmākā rīcība</a:t>
            </a:r>
            <a:endParaRPr lang="lv-LV" altLang="lv-LV" sz="3200" b="1" dirty="0">
              <a:solidFill>
                <a:srgbClr val="02529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3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5"/>
            <a:ext cx="8229600" cy="401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Jaunākajai informācijai par pasākuma progresu sekojat līdz – </a:t>
            </a:r>
          </a:p>
          <a:p>
            <a:pPr algn="ctr" eaLnBrk="1" hangingPunct="1"/>
            <a:r>
              <a:rPr lang="lv-LV" altLang="lv-LV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www.varam.gov.lv</a:t>
            </a:r>
            <a:r>
              <a:rPr lang="lv-LV" altLang="lv-LV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lv-LV" altLang="lv-LV" sz="2000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r>
              <a:rPr lang="lv-LV" altLang="lv-LV" sz="20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/fondi/</a:t>
            </a:r>
            <a:endParaRPr lang="lv-LV" altLang="lv-LV" sz="20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lv-LV" altLang="lv-LV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Cita vērtīga ar dabas aizsardzību saistīta informācija –</a:t>
            </a:r>
          </a:p>
          <a:p>
            <a:pPr algn="ctr" eaLnBrk="1" hangingPunct="1"/>
            <a:r>
              <a:rPr lang="lv-LV" altLang="lv-LV" sz="2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www.daba.gov.lv</a:t>
            </a:r>
            <a:endParaRPr lang="lv-LV" altLang="lv-LV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lv-LV" altLang="lv-LV" u="sng" dirty="0">
              <a:solidFill>
                <a:srgbClr val="262699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just" eaLnBrk="1" hangingPunct="1"/>
            <a:r>
              <a:rPr lang="lv-LV" altLang="lv-LV" sz="1800" b="1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Kontaktiem:</a:t>
            </a:r>
          </a:p>
          <a:p>
            <a:pPr algn="just" eaLnBrk="1" hangingPunct="1"/>
            <a:endParaRPr lang="lv-LV" altLang="lv-LV" sz="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fondu programmas 2014-2020 (ERAF, KF) – VARAM Investīciju politikas departaments Programmu vadības nodaļa, </a:t>
            </a:r>
            <a:r>
              <a:rPr lang="lv-LV" altLang="lv-LV" sz="1800" dirty="0" err="1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tālr</a:t>
            </a: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67026946, </a:t>
            </a:r>
          </a:p>
          <a:p>
            <a:pPr indent="360363" algn="just" eaLnBrk="1" hangingPunct="1">
              <a:spcAft>
                <a:spcPts val="600"/>
              </a:spcAft>
            </a:pPr>
            <a:r>
              <a:rPr lang="lv-LV" altLang="lv-LV" sz="1800" dirty="0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e-pasts: </a:t>
            </a:r>
            <a:r>
              <a:rPr lang="lv-LV" altLang="lv-LV" sz="1800" dirty="0" err="1" smtClean="0">
                <a:solidFill>
                  <a:srgbClr val="262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inese.kukle@varam.gov.lv</a:t>
            </a:r>
            <a:endParaRPr lang="lv-LV" altLang="lv-LV" sz="1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600"/>
              </a:spcAft>
            </a:pPr>
            <a:endParaRPr lang="lv-LV" altLang="lv-LV" sz="1800" dirty="0" smtClean="0">
              <a:solidFill>
                <a:srgbClr val="262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 eaLnBrk="1" hangingPunct="1">
              <a:buAutoNum type="arabicParenR"/>
            </a:pPr>
            <a:endParaRPr lang="lv-LV" altLang="lv-LV" sz="1800" dirty="0">
              <a:solidFill>
                <a:srgbClr val="262699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6644</TotalTime>
  <Words>509</Words>
  <Application>Microsoft Office PowerPoint</Application>
  <PresentationFormat>On-screen Show (4:3)</PresentationFormat>
  <Paragraphs>95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Verdana</vt:lpstr>
      <vt:lpstr>Wingdings</vt:lpstr>
      <vt:lpstr>89_Prezentacija_templateLV</vt:lpstr>
      <vt:lpstr>Ieguldījumi antropogēno slodzi mazinošā infrastruktūrā  Natura 2000 teritorijās   Pasākuma ieviešanas nosacījumi, atbalstāmās darbības, projektu vērtēšanas kritēriji u.c. nosacījumi  2015. gada novembris </vt:lpstr>
      <vt:lpstr>SAM 5.4.1. pasākums 5.4.1.1. “Antropogēno slodzi mazinošas infrastruktūras izbūve un rekonstrukcija Natura 2000 teritorijās” </vt:lpstr>
      <vt:lpstr>Kas tiks atbalstīts? </vt:lpstr>
      <vt:lpstr>Vai mana pašvaldība var piedalīties projektu konkursā? </vt:lpstr>
      <vt:lpstr>ĪADT dabas aizsardzības plānu izstrādes statuss</vt:lpstr>
      <vt:lpstr>Kādi nosacījumi jāievēro?</vt:lpstr>
      <vt:lpstr>Kā iegūt augstāku punktu skaitu projektu iesniegumu vērtēšanā?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Inese Kukle</cp:lastModifiedBy>
  <cp:revision>239</cp:revision>
  <cp:lastPrinted>2015-11-10T08:31:12Z</cp:lastPrinted>
  <dcterms:created xsi:type="dcterms:W3CDTF">2014-11-20T14:46:47Z</dcterms:created>
  <dcterms:modified xsi:type="dcterms:W3CDTF">2015-11-17T14:28:35Z</dcterms:modified>
</cp:coreProperties>
</file>